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739" r:id="rId2"/>
    <p:sldId id="683" r:id="rId3"/>
    <p:sldId id="684" r:id="rId4"/>
    <p:sldId id="685" r:id="rId5"/>
    <p:sldId id="686" r:id="rId6"/>
    <p:sldId id="711" r:id="rId7"/>
    <p:sldId id="718" r:id="rId8"/>
    <p:sldId id="687" r:id="rId9"/>
    <p:sldId id="689" r:id="rId10"/>
    <p:sldId id="725" r:id="rId11"/>
    <p:sldId id="714" r:id="rId12"/>
    <p:sldId id="726" r:id="rId13"/>
    <p:sldId id="732" r:id="rId14"/>
    <p:sldId id="729" r:id="rId15"/>
    <p:sldId id="698" r:id="rId16"/>
    <p:sldId id="706" r:id="rId17"/>
    <p:sldId id="713" r:id="rId18"/>
    <p:sldId id="738" r:id="rId19"/>
    <p:sldId id="702" r:id="rId20"/>
    <p:sldId id="719" r:id="rId21"/>
    <p:sldId id="740" r:id="rId22"/>
    <p:sldId id="72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202"/>
    <a:srgbClr val="000000"/>
    <a:srgbClr val="299751"/>
    <a:srgbClr val="70AE47"/>
    <a:srgbClr val="7288BE"/>
    <a:srgbClr val="C54C3A"/>
    <a:srgbClr val="949494"/>
    <a:srgbClr val="CDCDCD"/>
    <a:srgbClr val="AD4845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/>
    <p:restoredTop sz="91458"/>
  </p:normalViewPr>
  <p:slideViewPr>
    <p:cSldViewPr snapToGrid="0" snapToObjects="1">
      <p:cViewPr varScale="1">
        <p:scale>
          <a:sx n="133" d="100"/>
          <a:sy n="13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8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2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45" y="1149986"/>
            <a:ext cx="8459755" cy="1470025"/>
          </a:xfrm>
          <a:noFill/>
        </p:spPr>
        <p:txBody>
          <a:bodyPr>
            <a:noAutofit/>
          </a:bodyPr>
          <a:lstStyle/>
          <a:p>
            <a:r>
              <a:rPr lang="en-US" sz="3600" b="0" dirty="0">
                <a:latin typeface="Helvetica" charset="0"/>
                <a:ea typeface="Helvetica" charset="0"/>
                <a:cs typeface="Helvetica" charset="0"/>
              </a:rPr>
              <a:t>Expressed Exome Capture Sequencing: </a:t>
            </a:r>
            <a:br>
              <a:rPr lang="en-US" sz="4000" b="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b="1" dirty="0"/>
              <a:t>a method for cost-effective exome sequencing for all organisms</a:t>
            </a:r>
            <a:r>
              <a:rPr lang="en-US" sz="2400" dirty="0"/>
              <a:t> </a:t>
            </a:r>
            <a:br>
              <a:rPr lang="en-US" sz="1600" dirty="0"/>
            </a:br>
            <a:endParaRPr lang="en-US" sz="1600" b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1877" y="3262834"/>
            <a:ext cx="4297764" cy="2125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University of Rhode Island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698924"/>
            <a:ext cx="5962702" cy="241100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4389E20-DD13-E94E-806D-8C60EE8F1C0E}"/>
              </a:ext>
            </a:extLst>
          </p:cNvPr>
          <p:cNvSpPr txBox="1">
            <a:spLocks/>
          </p:cNvSpPr>
          <p:nvPr/>
        </p:nvSpPr>
        <p:spPr>
          <a:xfrm>
            <a:off x="8089641" y="3262834"/>
            <a:ext cx="3894206" cy="2125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Kathleen E. Lotterhos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Northeastern University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9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184666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39738"/>
              </p:ext>
            </p:extLst>
          </p:nvPr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F9EF27D-C659-F045-AA52-EE963412718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62780"/>
            <a:ext cx="11512469" cy="6167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58368"/>
            <a:ext cx="11504372" cy="616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58368"/>
            <a:ext cx="11504372" cy="61630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212B093-7B0D-F041-9A8C-FD7C1CC9CF48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57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E25867A-C1E9-0E42-A6F9-91A816FB59C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2185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2FE48F-DDE9-F046-B5C8-4480A0E6070B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48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1E4CBA-6984-A847-97D5-DB067D0C158D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762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0F16FCA-D3A4-DA46-A9A0-5C2D7A5AF18D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27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731770"/>
              </p:ext>
            </p:extLst>
          </p:nvPr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0E9FB64C-8AA8-9144-B076-ED7ACB59C78A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385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26387"/>
              </p:ext>
            </p:extLst>
          </p:nvPr>
        </p:nvGraphicFramePr>
        <p:xfrm>
          <a:off x="1319350" y="1653952"/>
          <a:ext cx="8128000" cy="431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80X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3,508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35CD6FB-4270-0D4C-A4A1-8FAA2AEEFA2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93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697979-9552-524D-BDC8-0E1624E347EF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91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Which genes are under selection?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92104" y="992459"/>
            <a:ext cx="0" cy="44685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1972044" y="2550458"/>
            <a:ext cx="4740365" cy="2912927"/>
          </a:xfrm>
          <a:custGeom>
            <a:avLst/>
            <a:gdLst>
              <a:gd name="connsiteX0" fmla="*/ 0 w 1657350"/>
              <a:gd name="connsiteY0" fmla="*/ 2240282 h 2251712"/>
              <a:gd name="connsiteX1" fmla="*/ 674370 w 1657350"/>
              <a:gd name="connsiteY1" fmla="*/ 2 h 2251712"/>
              <a:gd name="connsiteX2" fmla="*/ 1657350 w 1657350"/>
              <a:gd name="connsiteY2" fmla="*/ 2251712 h 22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251712">
                <a:moveTo>
                  <a:pt x="0" y="2240282"/>
                </a:moveTo>
                <a:cubicBezTo>
                  <a:pt x="199072" y="1119189"/>
                  <a:pt x="398145" y="-1903"/>
                  <a:pt x="674370" y="2"/>
                </a:cubicBezTo>
                <a:cubicBezTo>
                  <a:pt x="950595" y="1907"/>
                  <a:pt x="1657350" y="2251712"/>
                  <a:pt x="1657350" y="2251712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4184378" y="2597756"/>
            <a:ext cx="4346305" cy="2912927"/>
          </a:xfrm>
          <a:custGeom>
            <a:avLst/>
            <a:gdLst>
              <a:gd name="connsiteX0" fmla="*/ 0 w 1657350"/>
              <a:gd name="connsiteY0" fmla="*/ 2240282 h 2251712"/>
              <a:gd name="connsiteX1" fmla="*/ 674370 w 1657350"/>
              <a:gd name="connsiteY1" fmla="*/ 2 h 2251712"/>
              <a:gd name="connsiteX2" fmla="*/ 1657350 w 1657350"/>
              <a:gd name="connsiteY2" fmla="*/ 2251712 h 22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251712">
                <a:moveTo>
                  <a:pt x="0" y="2240282"/>
                </a:moveTo>
                <a:cubicBezTo>
                  <a:pt x="199072" y="1119189"/>
                  <a:pt x="398145" y="-1903"/>
                  <a:pt x="674370" y="2"/>
                </a:cubicBezTo>
                <a:cubicBezTo>
                  <a:pt x="950595" y="1907"/>
                  <a:pt x="1657350" y="2251712"/>
                  <a:pt x="1657350" y="2251712"/>
                </a:cubicBezTo>
              </a:path>
            </a:pathLst>
          </a:custGeom>
          <a:noFill/>
          <a:ln w="571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3864" y="2627360"/>
            <a:ext cx="768546" cy="5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baseline="-25000" dirty="0">
                <a:solidFill>
                  <a:schemeClr val="accent2"/>
                </a:solidFill>
              </a:rPr>
              <a:t>1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1188" y="2627360"/>
            <a:ext cx="768546" cy="5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</a:t>
            </a:r>
            <a:r>
              <a:rPr lang="en-US" sz="2400" b="1" baseline="-25000" dirty="0">
                <a:solidFill>
                  <a:schemeClr val="accent1"/>
                </a:solidFill>
              </a:rPr>
              <a:t>0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61945" y="5476212"/>
            <a:ext cx="826227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87395"/>
          <a:stretch/>
        </p:blipFill>
        <p:spPr>
          <a:xfrm>
            <a:off x="10995202" y="717780"/>
            <a:ext cx="1084735" cy="7710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4AD1371-1621-C64E-BD66-DBE9EFC0476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1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and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22720"/>
            <a:ext cx="11222182" cy="4440779"/>
          </a:xfrm>
        </p:spPr>
        <p:txBody>
          <a:bodyPr>
            <a:normAutofit/>
          </a:bodyPr>
          <a:lstStyle/>
          <a:p>
            <a:r>
              <a:rPr lang="en-US" sz="4000" i="1" dirty="0"/>
              <a:t>De novo </a:t>
            </a:r>
            <a:r>
              <a:rPr lang="en-US" sz="4000" dirty="0"/>
              <a:t>bioinformatics pipeline</a:t>
            </a:r>
          </a:p>
          <a:p>
            <a:endParaRPr lang="en-US" sz="4000" i="1" dirty="0"/>
          </a:p>
          <a:p>
            <a:r>
              <a:rPr lang="en-US" sz="4000" dirty="0"/>
              <a:t>Adapter redesign and updated protocol</a:t>
            </a:r>
          </a:p>
          <a:p>
            <a:endParaRPr lang="en-US" sz="4000" dirty="0"/>
          </a:p>
          <a:p>
            <a:r>
              <a:rPr lang="en-US" sz="4000" dirty="0"/>
              <a:t>Second proof of concept experiment</a:t>
            </a:r>
          </a:p>
          <a:p>
            <a:pPr lvl="1"/>
            <a:r>
              <a:rPr lang="en-US" sz="3200" dirty="0"/>
              <a:t>Feedback</a:t>
            </a:r>
          </a:p>
          <a:p>
            <a:pPr lvl="1"/>
            <a:r>
              <a:rPr lang="en-US" sz="3200" dirty="0"/>
              <a:t>Collaborators with synthesized probes to directly compare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5"/>
          <a:stretch/>
        </p:blipFill>
        <p:spPr>
          <a:xfrm>
            <a:off x="10995202" y="717780"/>
            <a:ext cx="1084735" cy="5600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B8ECE5-AB01-D64F-ABFE-45E6B14A459A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38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8270" y="1638871"/>
            <a:ext cx="12133730" cy="4525963"/>
          </a:xfrm>
        </p:spPr>
        <p:txBody>
          <a:bodyPr>
            <a:noAutofit/>
          </a:bodyPr>
          <a:lstStyle/>
          <a:p>
            <a:r>
              <a:rPr lang="en-US" sz="4400" dirty="0"/>
              <a:t>Thank you to ETH and B@G for inviting me back!</a:t>
            </a:r>
          </a:p>
          <a:p>
            <a:r>
              <a:rPr lang="en-US" sz="4400" dirty="0"/>
              <a:t>Thanks to all of you for your attention!</a:t>
            </a:r>
          </a:p>
          <a:p>
            <a:pPr lvl="1"/>
            <a:r>
              <a:rPr lang="en-US" sz="3200" dirty="0"/>
              <a:t>Find me online!</a:t>
            </a:r>
          </a:p>
          <a:p>
            <a:pPr lvl="2"/>
            <a:r>
              <a:rPr lang="en-US" sz="2800" dirty="0" err="1"/>
              <a:t>jpuritz@gmail.com</a:t>
            </a:r>
            <a:endParaRPr lang="en-US" sz="2800" dirty="0"/>
          </a:p>
          <a:p>
            <a:pPr lvl="2"/>
            <a:r>
              <a:rPr lang="en-US" sz="2800" dirty="0"/>
              <a:t>https://</a:t>
            </a:r>
            <a:r>
              <a:rPr lang="en-US" sz="2800" dirty="0" err="1"/>
              <a:t>www.researchgate.net</a:t>
            </a:r>
            <a:r>
              <a:rPr lang="en-US" sz="2800" dirty="0"/>
              <a:t>/profile/</a:t>
            </a:r>
            <a:r>
              <a:rPr lang="en-US" sz="2800" dirty="0" err="1"/>
              <a:t>Jonathan_Puritz</a:t>
            </a:r>
            <a:endParaRPr lang="en-US" sz="2800" dirty="0"/>
          </a:p>
          <a:p>
            <a:pPr lvl="2"/>
            <a:r>
              <a:rPr lang="en-US" sz="2800" dirty="0"/>
              <a:t>Twitter: @</a:t>
            </a:r>
            <a:r>
              <a:rPr lang="en-US" sz="2800" dirty="0" err="1"/>
              <a:t>jonpuritz</a:t>
            </a:r>
            <a:endParaRPr lang="en-US" sz="2800" dirty="0"/>
          </a:p>
          <a:p>
            <a:pPr lvl="2"/>
            <a:r>
              <a:rPr lang="en-US" sz="2800" dirty="0"/>
              <a:t>Instagram: @</a:t>
            </a:r>
            <a:r>
              <a:rPr lang="en-US" sz="2800" dirty="0" err="1"/>
              <a:t>jonpuritz</a:t>
            </a:r>
            <a:endParaRPr lang="en-US" sz="2800" dirty="0"/>
          </a:p>
          <a:p>
            <a:pPr lvl="2"/>
            <a:r>
              <a:rPr lang="en-US" sz="2800" dirty="0"/>
              <a:t>Website: </a:t>
            </a:r>
            <a:r>
              <a:rPr lang="en-US" sz="2800" dirty="0" err="1"/>
              <a:t>MarineEvoEco.com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78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hyRAD</a:t>
            </a:r>
            <a:r>
              <a:rPr lang="en-US" dirty="0"/>
              <a:t>-X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30"/>
          <a:stretch/>
        </p:blipFill>
        <p:spPr>
          <a:xfrm>
            <a:off x="10995202" y="717780"/>
            <a:ext cx="1084735" cy="6129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6" y="911455"/>
            <a:ext cx="7916718" cy="5577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6885" y="6478035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8137004" y="911455"/>
            <a:ext cx="2858198" cy="4469510"/>
          </a:xfrm>
        </p:spPr>
        <p:txBody>
          <a:bodyPr>
            <a:noAutofit/>
          </a:bodyPr>
          <a:lstStyle/>
          <a:p>
            <a:r>
              <a:rPr lang="en-US" dirty="0" err="1"/>
              <a:t>HyRAD</a:t>
            </a:r>
            <a:r>
              <a:rPr lang="en-US" dirty="0"/>
              <a:t>-X</a:t>
            </a:r>
          </a:p>
          <a:p>
            <a:pPr lvl="1"/>
            <a:r>
              <a:rPr lang="en-US" dirty="0"/>
              <a:t>524 SNPS</a:t>
            </a:r>
          </a:p>
          <a:p>
            <a:endParaRPr lang="en-US" dirty="0"/>
          </a:p>
          <a:p>
            <a:r>
              <a:rPr lang="en-US" dirty="0"/>
              <a:t>EecSeq</a:t>
            </a:r>
          </a:p>
          <a:p>
            <a:pPr lvl="1"/>
            <a:r>
              <a:rPr lang="en-US" dirty="0"/>
              <a:t>28,144</a:t>
            </a:r>
          </a:p>
          <a:p>
            <a:pPr lvl="1"/>
            <a:r>
              <a:rPr lang="en-US" dirty="0"/>
              <a:t>3,289 (80X)</a:t>
            </a:r>
          </a:p>
        </p:txBody>
      </p:sp>
    </p:spTree>
    <p:extLst>
      <p:ext uri="{BB962C8B-B14F-4D97-AF65-F5344CB8AC3E}">
        <p14:creationId xmlns:p14="http://schemas.microsoft.com/office/powerpoint/2010/main" val="101858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Evolutionary trajectory of species/populations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4" y="948906"/>
            <a:ext cx="3978211" cy="25207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16019"/>
          <a:stretch/>
        </p:blipFill>
        <p:spPr>
          <a:xfrm>
            <a:off x="940634" y="3475460"/>
            <a:ext cx="3978211" cy="25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r="5811"/>
          <a:stretch/>
        </p:blipFill>
        <p:spPr>
          <a:xfrm>
            <a:off x="6164321" y="948906"/>
            <a:ext cx="3800635" cy="2512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321" y="3467937"/>
            <a:ext cx="3800635" cy="2528989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47298" y="6176301"/>
            <a:ext cx="10995202" cy="7315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400" b="1" dirty="0">
                <a:solidFill>
                  <a:schemeClr val="accent4"/>
                </a:solidFill>
              </a:rPr>
              <a:t>For population level inference, genome reduction is needed.</a:t>
            </a:r>
          </a:p>
          <a:p>
            <a:endParaRPr lang="en-US" sz="3400" b="1" dirty="0">
              <a:solidFill>
                <a:schemeClr val="accent4"/>
              </a:solidFill>
            </a:endParaRPr>
          </a:p>
          <a:p>
            <a:endParaRPr lang="en-US" sz="3400" b="1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82985"/>
          <a:stretch/>
        </p:blipFill>
        <p:spPr>
          <a:xfrm>
            <a:off x="10995202" y="717780"/>
            <a:ext cx="1084735" cy="10406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A4CF8B-D34C-D24E-83B9-68275F8555D7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85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22116" y="1206918"/>
            <a:ext cx="5984423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 existing genomic resources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RNAseq</a:t>
            </a:r>
            <a:endParaRPr lang="en-US" sz="2800" dirty="0"/>
          </a:p>
          <a:p>
            <a:pPr lvl="2"/>
            <a:r>
              <a:rPr lang="en-US" sz="2400" dirty="0"/>
              <a:t>Relatively expensive</a:t>
            </a:r>
          </a:p>
          <a:p>
            <a:pPr lvl="2"/>
            <a:r>
              <a:rPr lang="en-US" sz="2400" dirty="0"/>
              <a:t>Allele specific expression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RADseq</a:t>
            </a:r>
          </a:p>
          <a:p>
            <a:pPr lvl="2"/>
            <a:r>
              <a:rPr lang="en-US" sz="2400" dirty="0"/>
              <a:t>Depending on linkage block size and number of loci, target genes may not be sampled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79151"/>
          <a:stretch/>
        </p:blipFill>
        <p:spPr>
          <a:xfrm>
            <a:off x="10995202" y="717780"/>
            <a:ext cx="1084735" cy="1275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16" y="1325563"/>
            <a:ext cx="4809230" cy="48092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09" y="1675014"/>
            <a:ext cx="5129815" cy="46168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F95CA5-8BBD-F045-9EFC-F0C8803D31A8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34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WGS</a:t>
            </a:r>
          </a:p>
          <a:p>
            <a:pPr lvl="2"/>
            <a:r>
              <a:rPr lang="en-US" sz="2400" dirty="0"/>
              <a:t>Need an assembled genome</a:t>
            </a:r>
          </a:p>
          <a:p>
            <a:pPr lvl="2"/>
            <a:r>
              <a:rPr lang="en-US" sz="2400" dirty="0"/>
              <a:t>Relatively expensive, unless pooling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Exome capture</a:t>
            </a:r>
          </a:p>
          <a:p>
            <a:pPr lvl="2"/>
            <a:r>
              <a:rPr lang="en-US" sz="2400" dirty="0"/>
              <a:t>Requires an annotated transcriptome at minimum, better with annotated genome</a:t>
            </a:r>
          </a:p>
          <a:p>
            <a:pPr lvl="2"/>
            <a:r>
              <a:rPr lang="en-US" sz="2400" dirty="0"/>
              <a:t>Requires synthesized probes</a:t>
            </a:r>
            <a:endParaRPr lang="en-US" sz="22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9A7571-8D60-514B-81DB-F7C1DE4F6D9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41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F722A12-5CBE-DB47-885E-5498F10C18D7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4FCA67B-73AD-754C-B6FE-0E161A3C9A72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11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30ABA0F-23FD-BB40-A767-CEA2F1F4D4C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54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CC1B64A-70C3-2846-86E7-A153B7C94E31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98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42268</TotalTime>
  <Words>596</Words>
  <Application>Microsoft Macintosh PowerPoint</Application>
  <PresentationFormat>Widescreen</PresentationFormat>
  <Paragraphs>194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Andale Mono</vt:lpstr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Expressed Exome Capture Sequencing:  a method for cost-effective exome sequencing for all organisms  </vt:lpstr>
      <vt:lpstr>Which genes are under selection?</vt:lpstr>
      <vt:lpstr>Evolutionary trajectory of species/populations</vt:lpstr>
      <vt:lpstr>Genome reduction options</vt:lpstr>
      <vt:lpstr>Genome reduction options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EecSeq Efficiency?</vt:lpstr>
      <vt:lpstr>EecSeq capture efficiency</vt:lpstr>
      <vt:lpstr>How does EecSeq compare?</vt:lpstr>
      <vt:lpstr>How does EecSeq Compare?</vt:lpstr>
      <vt:lpstr>EecSeq SNPs</vt:lpstr>
      <vt:lpstr>Take home messages</vt:lpstr>
      <vt:lpstr>Future directions and feedback</vt:lpstr>
      <vt:lpstr>Exercises</vt:lpstr>
      <vt:lpstr>What about hyRAD-X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</cp:lastModifiedBy>
  <cp:revision>1963</cp:revision>
  <dcterms:created xsi:type="dcterms:W3CDTF">2015-11-22T05:54:36Z</dcterms:created>
  <dcterms:modified xsi:type="dcterms:W3CDTF">2018-02-13T07:55:36Z</dcterms:modified>
</cp:coreProperties>
</file>